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8" r:id="rId4"/>
    <p:sldId id="261" r:id="rId5"/>
    <p:sldId id="263" r:id="rId6"/>
    <p:sldId id="266" r:id="rId7"/>
    <p:sldId id="269" r:id="rId8"/>
    <p:sldId id="267" r:id="rId9"/>
    <p:sldId id="270" r:id="rId10"/>
    <p:sldId id="260" r:id="rId11"/>
    <p:sldId id="259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2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11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019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415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32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062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05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8360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8178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5943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18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8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83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6DF54-92BE-A949-B84C-BCBED72533C2}" type="datetimeFigureOut">
              <a:rPr lang="fi-FI" smtClean="0"/>
              <a:t>4.4.2019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F2669-A316-8F43-BD63-5A4DB0AB0FD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6855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84218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  <a:b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Preliminary methods &amp; results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24394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60813-34AA-424E-B1EE-3F830CD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8" y="77221"/>
            <a:ext cx="7548543" cy="67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0CD89423-2080-FB40-B449-C40036672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2" r="769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13" y="4082144"/>
            <a:ext cx="8512773" cy="914400"/>
          </a:xfrm>
          <a:solidFill>
            <a:srgbClr val="000000">
              <a:alpha val="50196"/>
            </a:srgbClr>
          </a:solidFill>
        </p:spPr>
        <p:txBody>
          <a:bodyPr anchor="ctr">
            <a:noAutofit/>
          </a:bodyPr>
          <a:lstStyle/>
          <a:p>
            <a:r>
              <a:rPr lang="en-US" sz="3200" b="1" spc="120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QUIET PATH ROUTE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50718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F536D-CF15-6649-AA5D-9EC55956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397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QUIET PATH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Shortest path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least cost path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Dijkstra’s algorithm for route optimization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Utilizes graph theory: </a:t>
                </a:r>
                <a:b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</a:b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networks (graphs) of nodes &amp; edges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Finds the least cost path between two nodes with respect  to edge costs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If edge cost = length =&gt; least cost path = shortest path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However, edge cost can be any (numeric) attribute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Here, edge cost should also consider traffic noise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48B891B-4D6E-2148-A86E-0F7D859A5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90688"/>
                <a:ext cx="7716861" cy="4551616"/>
              </a:xfrm>
              <a:blipFill>
                <a:blip r:embed="rId2"/>
                <a:stretch>
                  <a:fillRect l="-821" t="-556" r="-246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02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C6124-8B0B-4C49-9CF9-8C7DA0D86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91781"/>
                <a:ext cx="7886700" cy="6053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12BF212-2524-2043-96ED-CC2C208B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948"/>
            <a:ext cx="7886700" cy="812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Dotum" panose="020B0600000101010101" pitchFamily="34" charset="-127"/>
                <a:ea typeface="Dotum" panose="020B0600000101010101" pitchFamily="34" charset="-127"/>
              </a:rPr>
              <a:t>CALCULATING ADJUSTED EDGE COSTS</a:t>
            </a:r>
            <a:endParaRPr lang="en-US" sz="4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863F746-59A5-634F-9A40-ED4E4CD5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80121"/>
                <a:ext cx="7886700" cy="1397360"/>
              </a:xfrm>
              <a:prstGeom prst="rect">
                <a:avLst/>
              </a:prstGeom>
              <a:blipFill>
                <a:blip r:embed="rId3"/>
                <a:stretch>
                  <a:fillRect t="-63964" b="-10180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total edge cost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length of the edge (m)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additional noise cost of the edge: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AAFD52-3078-8B42-9A67-7F7E7DCB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2169691"/>
                <a:ext cx="7375663" cy="1098434"/>
              </a:xfrm>
              <a:prstGeom prst="rect">
                <a:avLst/>
              </a:prstGeom>
              <a:blipFill>
                <a:blip r:embed="rId4"/>
                <a:stretch>
                  <a:fillRect t="-4598" b="-8046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contaminated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e>
                      <m:sub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(e.g. 14 m of 65 dB)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dB-specific noise cost coefficient (between 0.0–1.0)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i-FI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𝑛𝑡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“personal” noise tolerance coefficient (between e.g. 0.1–4.0)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6A21853-5424-D346-AC4E-C04D96E6E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87" y="4933014"/>
                <a:ext cx="7502385" cy="1397360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"/>
    </mc:Choice>
    <mc:Fallback xmlns="">
      <p:transition spd="slow" advTm="24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3FFF5F-28E1-534B-BCD4-0196DD3C8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368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2698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Noise coefficient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3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3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e>
                                    <m:sub>
                                      <m:r>
                                        <a:rPr lang="fi-FI" sz="13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4132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Content Placeholder 3">
                <a:extLst>
                  <a:ext uri="{FF2B5EF4-FFF2-40B4-BE49-F238E27FC236}">
                    <a16:creationId xmlns:a16="http://schemas.microsoft.com/office/drawing/2014/main" id="{625CFE8D-8E1F-6C4C-A2B7-664E0CDC8E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67238830"/>
                  </p:ext>
                </p:extLst>
              </p:nvPr>
            </p:nvGraphicFramePr>
            <p:xfrm>
              <a:off x="3923119" y="4174492"/>
              <a:ext cx="2804254" cy="23359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3761">
                      <a:extLst>
                        <a:ext uri="{9D8B030D-6E8A-4147-A177-3AD203B41FA5}">
                          <a16:colId xmlns:a16="http://schemas.microsoft.com/office/drawing/2014/main" val="1375797995"/>
                        </a:ext>
                      </a:extLst>
                    </a:gridCol>
                    <a:gridCol w="1960493">
                      <a:extLst>
                        <a:ext uri="{9D8B030D-6E8A-4147-A177-3AD203B41FA5}">
                          <a16:colId xmlns:a16="http://schemas.microsoft.com/office/drawing/2014/main" val="1922951745"/>
                        </a:ext>
                      </a:extLst>
                    </a:gridCol>
                  </a:tblGrid>
                  <a:tr h="309055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dB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i-FI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226" t="-4167" b="-6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78977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45–50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2233442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50–55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30380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55–60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329877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60–65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1525808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65–70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1518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70–75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4916295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75–80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300" noProof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8946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76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edge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fi-FI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i-FI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 m + 7 m + 9 m = 19 m</a:t>
                </a:r>
                <a:endParaRPr lang="en-US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argPr>
                                <m:argSz m:val="-2"/>
                              </m:argP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𝑑𝐵</m:t>
                                  </m:r>
                                </m:e>
                                <m:sub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𝑑𝐵</m:t>
                              </m:r>
                            </m:e>
                            <m:sub>
                              <m:r>
                                <a:rPr lang="fi-FI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i-FI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( 3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0.4 +7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0.3 +9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0.2 )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i-FI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i-FI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i-FI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i-FI" sz="1800" dirty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=19+</m:t>
                    </m:r>
                    <m:r>
                      <a:rPr lang="fi-FI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i-FI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br>
                  <a:rPr lang="fi-FI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</a:t>
                </a:r>
                <a:r>
                  <a:rPr lang="en-US" sz="1800" b="1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nt</a:t>
                </a:r>
                <a:r>
                  <a:rPr lang="en-US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e.g. 0.1,  0.15,  0.25,  0.5, 1.0,  1.5,  2.0,  4.0,  etc.</a:t>
                </a:r>
              </a:p>
              <a:p>
                <a:pPr marL="0" indent="0">
                  <a:lnSpc>
                    <a:spcPct val="140000"/>
                  </a:lnSpc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32BE8C1-595F-E147-AA68-14017BEDC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73" y="745392"/>
                <a:ext cx="4807226" cy="5862672"/>
              </a:xfrm>
              <a:prstGeom prst="rect">
                <a:avLst/>
              </a:prstGeom>
              <a:blipFill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2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460C3-C214-9E4B-A6F8-4F935A1E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58473" b="8793"/>
          <a:stretch/>
        </p:blipFill>
        <p:spPr>
          <a:xfrm>
            <a:off x="0" y="-8991"/>
            <a:ext cx="2915478" cy="68669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BA01D5-48A8-A247-99B4-03663CE09DEB}"/>
              </a:ext>
            </a:extLst>
          </p:cNvPr>
          <p:cNvCxnSpPr>
            <a:cxnSpLocks/>
          </p:cNvCxnSpPr>
          <p:nvPr/>
        </p:nvCxnSpPr>
        <p:spPr>
          <a:xfrm flipV="1">
            <a:off x="2915478" y="0"/>
            <a:ext cx="0" cy="685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20EB59-682F-694E-BE85-6622F7B943A2}"/>
              </a:ext>
            </a:extLst>
          </p:cNvPr>
          <p:cNvSpPr txBox="1">
            <a:spLocks/>
          </p:cNvSpPr>
          <p:nvPr/>
        </p:nvSpPr>
        <p:spPr>
          <a:xfrm>
            <a:off x="3560070" y="697484"/>
            <a:ext cx="4311928" cy="644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QUIET PATH ROUTING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For one routing problem, many alternative (quiet) paths are calculated with different edge costs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Parallel edge costs are calculated with systematically altering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nt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argPr>
                              <m:argSz m:val="-2"/>
                            </m:argP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𝑑𝐵</m:t>
                                </m:r>
                              </m:e>
                              <m:sub>
                                <m:r>
                                  <a:rPr lang="fi-FI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𝑑𝐵</m:t>
                            </m:r>
                          </m:e>
                          <m:sub>
                            <m:r>
                              <a:rPr lang="fi-FI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𝑛𝑡</m:t>
                    </m:r>
                  </m:oMath>
                </a14:m>
                <a:endParaRPr lang="en-US" sz="1600" dirty="0">
                  <a:latin typeface="Dotum" panose="020B0600000101010101" pitchFamily="34" charset="-127"/>
                  <a:ea typeface="Dotum" panose="020B0600000101010101" pitchFamily="34" charset="-127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E.g. 0.1,  0.15,  0.25,  0.5, 1.0,  1.5,  2.0,  4.0,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Alternative paths should be compared with respect to: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exposures to high traffic noise levels (m)</a:t>
                </a:r>
              </a:p>
              <a:p>
                <a:pPr marL="800100" lvl="1" indent="-342900">
                  <a:lnSpc>
                    <a:spcPct val="110000"/>
                  </a:lnSpc>
                  <a:buFont typeface="+mj-lt"/>
                  <a:buAutoNum type="arabicParenR"/>
                </a:pPr>
                <a:r>
                  <a:rPr lang="en-US" sz="1600" dirty="0">
                    <a:latin typeface="Dotum" panose="020B0600000101010101" pitchFamily="34" charset="-127"/>
                    <a:ea typeface="Dotum" panose="020B0600000101010101" pitchFamily="34" charset="-127"/>
                    <a:cs typeface="Times New Roman" panose="02020603050405020304" pitchFamily="18" charset="0"/>
                  </a:rPr>
                  <a:t>Difference in total distance of the paths (m)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E30A36-E08A-7A43-B1DF-4CDAFB755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70" y="1487425"/>
                <a:ext cx="4779252" cy="5218176"/>
              </a:xfrm>
              <a:prstGeom prst="rect">
                <a:avLst/>
              </a:prstGeom>
              <a:blipFill>
                <a:blip r:embed="rId3"/>
                <a:stretch>
                  <a:fillRect l="-529" t="-728" r="-132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42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33510-4FBE-4945-BC4A-A7798CAD7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90640"/>
              </p:ext>
            </p:extLst>
          </p:nvPr>
        </p:nvGraphicFramePr>
        <p:xfrm>
          <a:off x="837962" y="2639439"/>
          <a:ext cx="7440406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038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82624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63168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0,15–0,50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1,00–2,00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4,00–6,00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71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96FB58-393F-9E44-8485-0739ECC5E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5637"/>
              </p:ext>
            </p:extLst>
          </p:nvPr>
        </p:nvGraphicFramePr>
        <p:xfrm>
          <a:off x="837962" y="2639439"/>
          <a:ext cx="7440406" cy="2157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6038">
                  <a:extLst>
                    <a:ext uri="{9D8B030D-6E8A-4147-A177-3AD203B41FA5}">
                      <a16:colId xmlns:a16="http://schemas.microsoft.com/office/drawing/2014/main" val="2953138431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267769511"/>
                    </a:ext>
                  </a:extLst>
                </a:gridCol>
                <a:gridCol w="1182624">
                  <a:extLst>
                    <a:ext uri="{9D8B030D-6E8A-4147-A177-3AD203B41FA5}">
                      <a16:colId xmlns:a16="http://schemas.microsoft.com/office/drawing/2014/main" val="21257055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12969144"/>
                    </a:ext>
                  </a:extLst>
                </a:gridCol>
                <a:gridCol w="963168">
                  <a:extLst>
                    <a:ext uri="{9D8B030D-6E8A-4147-A177-3AD203B41FA5}">
                      <a16:colId xmlns:a16="http://schemas.microsoft.com/office/drawing/2014/main" val="4067295859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414936116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690447406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Type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noProof="0" dirty="0" err="1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nt</a:t>
                      </a:r>
                      <a:endParaRPr lang="en-US" sz="15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Length </a:t>
                      </a:r>
                      <a:b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 (%)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&gt;60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Diff. </a:t>
                      </a:r>
                    </a:p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&gt;70 dB (m)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90640"/>
                  </a:ext>
                </a:extLst>
              </a:tr>
              <a:tr h="51500"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1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273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short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1764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4685889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0,15–0,50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1794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+1,7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-659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-302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616770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1,00–2,00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1830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+66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-675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-395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84921"/>
                  </a:ext>
                </a:extLst>
              </a:tr>
              <a:tr h="3980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quiet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4,00–6,00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2123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+358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+20,3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-937</a:t>
                      </a:r>
                      <a:endParaRPr lang="en-US" sz="1500" b="0" i="0" u="none" strike="noStrike" noProof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noProof="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-398</a:t>
                      </a:r>
                      <a:endParaRPr lang="en-US" sz="1500" b="0" i="0" u="none" strike="noStrike" noProof="0" dirty="0">
                        <a:solidFill>
                          <a:srgbClr val="000000"/>
                        </a:solidFill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70642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EB8778E-AF9E-BC46-B058-765C93A1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62" y="1508773"/>
            <a:ext cx="7886700" cy="812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WHAT IS THE BEST PATH ?</a:t>
            </a:r>
            <a:endParaRPr lang="en-US" sz="3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BB8ECA-BF1A-A040-9EAF-585812FE002E}"/>
              </a:ext>
            </a:extLst>
          </p:cNvPr>
          <p:cNvSpPr/>
          <p:nvPr/>
        </p:nvSpPr>
        <p:spPr>
          <a:xfrm>
            <a:off x="3771761" y="3667575"/>
            <a:ext cx="4025736" cy="4289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642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</TotalTime>
  <Words>439</Words>
  <Application>Microsoft Macintosh PowerPoint</Application>
  <PresentationFormat>On-screen Show (4:3)</PresentationFormat>
  <Paragraphs>137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Dotum</vt:lpstr>
      <vt:lpstr>Arial</vt:lpstr>
      <vt:lpstr>Calibri</vt:lpstr>
      <vt:lpstr>Calibri Light</vt:lpstr>
      <vt:lpstr>Cambria Math</vt:lpstr>
      <vt:lpstr>Times New Roman</vt:lpstr>
      <vt:lpstr>Office Theme</vt:lpstr>
      <vt:lpstr>ASSESSING PEDESTIRANS’ EXPOSURE TO TRAFFIC NOISE WITH SPATIAL ANALYSIS:</vt:lpstr>
      <vt:lpstr>QUIET PATH ROUTE OPTIMIZATION</vt:lpstr>
      <vt:lpstr>QUIET PATH</vt:lpstr>
      <vt:lpstr>CALCULATING ADJUSTED EDGE COSTS</vt:lpstr>
      <vt:lpstr>PowerPoint Presentation</vt:lpstr>
      <vt:lpstr>PowerPoint Presentation</vt:lpstr>
      <vt:lpstr>PowerPoint Presentation</vt:lpstr>
      <vt:lpstr>WHAT IS THE BEST PATH ?</vt:lpstr>
      <vt:lpstr>WHAT IS THE BEST PATH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PEDESTIRANS’ EXPOSURE TO TRAFFIC NOISE WITH SPATIAL ANALYSIS:</dc:title>
  <dc:creator>Helle, Joose I</dc:creator>
  <cp:lastModifiedBy>Helle, Joose I</cp:lastModifiedBy>
  <cp:revision>163</cp:revision>
  <dcterms:created xsi:type="dcterms:W3CDTF">2019-03-27T13:24:21Z</dcterms:created>
  <dcterms:modified xsi:type="dcterms:W3CDTF">2019-04-04T12:00:11Z</dcterms:modified>
</cp:coreProperties>
</file>